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f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7" r:id="rId2"/>
    <p:sldId id="258" r:id="rId3"/>
    <p:sldId id="259" r:id="rId4"/>
    <p:sldId id="260" r:id="rId5"/>
    <p:sldId id="264" r:id="rId6"/>
    <p:sldId id="256" r:id="rId7"/>
    <p:sldId id="261" r:id="rId8"/>
    <p:sldId id="262" r:id="rId9"/>
    <p:sldId id="263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048"/>
    <p:restoredTop sz="94752"/>
  </p:normalViewPr>
  <p:slideViewPr>
    <p:cSldViewPr snapToGrid="0">
      <p:cViewPr>
        <p:scale>
          <a:sx n="174" d="100"/>
          <a:sy n="174" d="100"/>
        </p:scale>
        <p:origin x="-2872" y="-23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9F1EF9-E4D3-0842-AB3E-594B1CCD105E}" type="datetimeFigureOut">
              <a:rPr lang="en-US" smtClean="0"/>
              <a:t>12/6/24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DF28A1-3CCB-DB41-B49E-D7E2A39B8D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70674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DF28A1-3CCB-DB41-B49E-D7E2A39B8D7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2828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994037-6CF9-774A-B265-8DD1B77BC6F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3901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EF7CE-4EAB-5AC9-CA16-E527761AA6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922A55-281A-D550-E7E2-AB9D92737D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156164-9435-64C1-9B21-3A2F8353A6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3EB38-C285-A243-8651-580919D55E22}" type="datetimeFigureOut">
              <a:rPr lang="en-US" smtClean="0"/>
              <a:t>12/6/24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5A1D35-8665-A974-AB01-798BF7C07E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C1EE1F-239A-08F8-86E3-9C7C92A59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00737-44B6-7646-B734-37931368B1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137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04B9F-C78F-4D4F-05C9-19646DEE3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EF6CF1F-E94A-FFF5-10BC-1D73618933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23F0D3-DE70-2BF2-D036-7C23A580C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3EB38-C285-A243-8651-580919D55E22}" type="datetimeFigureOut">
              <a:rPr lang="en-US" smtClean="0"/>
              <a:t>12/6/24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147060-93EC-8374-8E31-1FDFEBBDCC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D30925-2E52-848B-35A7-573008A51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00737-44B6-7646-B734-37931368B1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49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9F6CBFA-DA45-F962-6842-03063349923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89BD4F2-9E57-F219-9C6A-29D0AE988F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AAAF43-70C0-0442-2311-FBC131E979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3EB38-C285-A243-8651-580919D55E22}" type="datetimeFigureOut">
              <a:rPr lang="en-US" smtClean="0"/>
              <a:t>12/6/24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FEC5C9-6803-F24A-9B9D-51396535F6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9F541F-83D5-1E80-254E-B6578E923B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00737-44B6-7646-B734-37931368B1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9494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C51F3C-1244-849D-D232-83DC120485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8FBDD9-4789-A56E-72C4-A8DD66E23E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67835E-A2A2-2C9F-5A6E-9EFADDDF84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3EB38-C285-A243-8651-580919D55E22}" type="datetimeFigureOut">
              <a:rPr lang="en-US" smtClean="0"/>
              <a:t>12/6/24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7A2978-88E4-3C97-8831-56DFACC043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3FFE5D-E3F7-AA9D-61B7-49694EA42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00737-44B6-7646-B734-37931368B1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2316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B047F4-2EAA-F133-87B2-DEB1CB743B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5407A4-624D-8953-7650-C667A86C0A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1A4CA0-EE1B-F383-1D2F-700FD4B656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3EB38-C285-A243-8651-580919D55E22}" type="datetimeFigureOut">
              <a:rPr lang="en-US" smtClean="0"/>
              <a:t>12/6/24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616AD0-2223-85CC-B125-9067AB059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A60494-457D-5153-EF00-80DCAD0FB8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00737-44B6-7646-B734-37931368B1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0442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2E67C-FCB4-1163-D207-07F91991A6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91C97E-53D1-9259-1943-9F4EAD8311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510699-2C96-61CC-5791-20D6FAFDE5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923BCC-9305-BA64-9A49-6507DD69EF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3EB38-C285-A243-8651-580919D55E22}" type="datetimeFigureOut">
              <a:rPr lang="en-US" smtClean="0"/>
              <a:t>12/6/24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D7D875-DA92-C696-5DA1-B1B81497C6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5E75E0-EDED-57FB-3BEA-A37D0F52F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00737-44B6-7646-B734-37931368B1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5515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69E36-8960-328A-8A64-9F38E2B19F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0A20DC-B812-C973-024E-95C966408A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BBA71B-0FC3-110D-EA0E-FCEABB4C4C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E3014F7-40F0-F90A-6D6F-1F73462833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BA19164-EB32-6E6D-218A-E2C7716046D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386A05F-5F29-5A4C-E00D-C88C74B4CD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3EB38-C285-A243-8651-580919D55E22}" type="datetimeFigureOut">
              <a:rPr lang="en-US" smtClean="0"/>
              <a:t>12/6/24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6699A8A-CB43-4579-4FD5-294923EAD8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21D2E84-1C26-2244-0ADA-959271A0B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00737-44B6-7646-B734-37931368B1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1267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06B6D5-4EA2-110A-7D0F-8938CAC58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465A8B2-6ED5-BB89-0A7C-B750A113DF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3EB38-C285-A243-8651-580919D55E22}" type="datetimeFigureOut">
              <a:rPr lang="en-US" smtClean="0"/>
              <a:t>12/6/24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09AB09-0362-B6FD-157E-85BC6DFE78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BBA313-43EB-E15E-CCF7-A46FBA05DA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00737-44B6-7646-B734-37931368B1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0336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05EED12-244C-0E12-4A51-6FCB2018B2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3EB38-C285-A243-8651-580919D55E22}" type="datetimeFigureOut">
              <a:rPr lang="en-US" smtClean="0"/>
              <a:t>12/6/24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AED1A7-D7AD-3FF6-B037-3FD2502B2F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E6B401-9EF3-620E-F383-8A8583481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00737-44B6-7646-B734-37931368B1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0459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1B248-16BA-2CD7-82BF-9BE745FE83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36DA9B-43B3-B6A7-1DA8-6AAB9EA439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6763BB-38B1-4C9B-0D57-F6D94FF45F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391FD2-E1B7-BBE0-BB12-7001ADDBB0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3EB38-C285-A243-8651-580919D55E22}" type="datetimeFigureOut">
              <a:rPr lang="en-US" smtClean="0"/>
              <a:t>12/6/24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B1C993-D8FC-10E4-E0D1-EBABF629A9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D3A051-D9AB-73D1-6C88-AC2D9AECC1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00737-44B6-7646-B734-37931368B1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4677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A29B6-7133-9BB0-24E5-20E892D280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5E69B13-FB6A-9F4D-C525-659E402A64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13FEB6-0018-2507-0997-375CF19FC2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A68EC0-34F2-3526-A62E-05745FB364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3EB38-C285-A243-8651-580919D55E22}" type="datetimeFigureOut">
              <a:rPr lang="en-US" smtClean="0"/>
              <a:t>12/6/24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129A44-D635-DAEB-5A75-68EC28E8BB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D92BA7-5B0A-9AF4-138D-5D57A0A6DF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00737-44B6-7646-B734-37931368B1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3134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35FB2A3-4F6F-2F83-951D-479DFA8BC6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1EF4E2-3A53-B4DA-4EB4-8D558F3AFD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F97AEA-0ADA-F130-ADF0-4D91C9E8B99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33EB38-C285-A243-8651-580919D55E22}" type="datetimeFigureOut">
              <a:rPr lang="en-US" smtClean="0"/>
              <a:t>12/6/24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94B75A-F049-EAAE-4559-13E9DA03A7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BD4D76-EDB6-85A3-40A4-FF24ADB804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900737-44B6-7646-B734-37931368B1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52936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0A0C02FE-9ADD-C15F-1861-008DF50845DD}"/>
              </a:ext>
            </a:extLst>
          </p:cNvPr>
          <p:cNvGrpSpPr/>
          <p:nvPr/>
        </p:nvGrpSpPr>
        <p:grpSpPr>
          <a:xfrm>
            <a:off x="3390598" y="240171"/>
            <a:ext cx="6657456" cy="7160090"/>
            <a:chOff x="3390598" y="240171"/>
            <a:chExt cx="6657456" cy="7160090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9DFBA586-AE04-DD48-D865-CAF11F22FC5D}"/>
                </a:ext>
              </a:extLst>
            </p:cNvPr>
            <p:cNvGrpSpPr/>
            <p:nvPr/>
          </p:nvGrpSpPr>
          <p:grpSpPr>
            <a:xfrm>
              <a:off x="3390598" y="240171"/>
              <a:ext cx="6657456" cy="7160090"/>
              <a:chOff x="3390598" y="240171"/>
              <a:chExt cx="6657456" cy="7160090"/>
            </a:xfrm>
          </p:grpSpPr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3443FEEE-91C9-75C7-B4C2-430D503FD556}"/>
                  </a:ext>
                </a:extLst>
              </p:cNvPr>
              <p:cNvGrpSpPr/>
              <p:nvPr/>
            </p:nvGrpSpPr>
            <p:grpSpPr>
              <a:xfrm>
                <a:off x="3390598" y="240171"/>
                <a:ext cx="6657456" cy="7160090"/>
                <a:chOff x="3390598" y="240171"/>
                <a:chExt cx="6657456" cy="7160090"/>
              </a:xfrm>
            </p:grpSpPr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5121187A-3F19-CC47-C598-AFAEE29DB027}"/>
                    </a:ext>
                  </a:extLst>
                </p:cNvPr>
                <p:cNvGrpSpPr/>
                <p:nvPr/>
              </p:nvGrpSpPr>
              <p:grpSpPr>
                <a:xfrm>
                  <a:off x="3390598" y="372984"/>
                  <a:ext cx="6657456" cy="7027277"/>
                  <a:chOff x="3294905" y="-1073889"/>
                  <a:chExt cx="6657456" cy="7027277"/>
                </a:xfrm>
              </p:grpSpPr>
              <p:grpSp>
                <p:nvGrpSpPr>
                  <p:cNvPr id="12" name="Group 11">
                    <a:extLst>
                      <a:ext uri="{FF2B5EF4-FFF2-40B4-BE49-F238E27FC236}">
                        <a16:creationId xmlns:a16="http://schemas.microsoft.com/office/drawing/2014/main" id="{72C806A1-AB9C-2169-E5C8-DB1AF54210F8}"/>
                      </a:ext>
                    </a:extLst>
                  </p:cNvPr>
                  <p:cNvGrpSpPr/>
                  <p:nvPr/>
                </p:nvGrpSpPr>
                <p:grpSpPr>
                  <a:xfrm>
                    <a:off x="3294905" y="-1073889"/>
                    <a:ext cx="6657456" cy="6688723"/>
                    <a:chOff x="3294905" y="-1073889"/>
                    <a:chExt cx="6657456" cy="6688723"/>
                  </a:xfrm>
                </p:grpSpPr>
                <p:grpSp>
                  <p:nvGrpSpPr>
                    <p:cNvPr id="10" name="Group 9">
                      <a:extLst>
                        <a:ext uri="{FF2B5EF4-FFF2-40B4-BE49-F238E27FC236}">
                          <a16:creationId xmlns:a16="http://schemas.microsoft.com/office/drawing/2014/main" id="{61694A9A-1A92-8B38-8DAA-CA1FB492C68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631041" y="-1073889"/>
                      <a:ext cx="6321320" cy="6688723"/>
                      <a:chOff x="3662939" y="0"/>
                      <a:chExt cx="6321320" cy="6688723"/>
                    </a:xfrm>
                  </p:grpSpPr>
                  <p:pic>
                    <p:nvPicPr>
                      <p:cNvPr id="3" name="Picture 2" descr="A graph of different colored lines&#10;&#10;Description automatically generated with medium confidence">
                        <a:extLst>
                          <a:ext uri="{FF2B5EF4-FFF2-40B4-BE49-F238E27FC236}">
                            <a16:creationId xmlns:a16="http://schemas.microsoft.com/office/drawing/2014/main" id="{4B1A820C-DB99-6F97-C423-9356DED77B0C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3"/>
                      <a:srcRect b="2468"/>
                      <a:stretch/>
                    </p:blipFill>
                    <p:spPr>
                      <a:xfrm>
                        <a:off x="3662939" y="0"/>
                        <a:ext cx="4866122" cy="6688723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5" name="Picture 4" descr="A graph of different colored bars&#10;&#10;Description automatically generated">
                        <a:extLst>
                          <a:ext uri="{FF2B5EF4-FFF2-40B4-BE49-F238E27FC236}">
                            <a16:creationId xmlns:a16="http://schemas.microsoft.com/office/drawing/2014/main" id="{FE498839-96B3-897E-7E95-2CF18C0000C4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4"/>
                      <a:srcRect l="82313" t="38674" r="-1664" b="35733"/>
                      <a:stretch/>
                    </p:blipFill>
                    <p:spPr>
                      <a:xfrm>
                        <a:off x="8529061" y="561487"/>
                        <a:ext cx="1117450" cy="1044892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7" name="Picture 6" descr="A graph of different colored bars&#10;&#10;Description automatically generated">
                        <a:extLst>
                          <a:ext uri="{FF2B5EF4-FFF2-40B4-BE49-F238E27FC236}">
                            <a16:creationId xmlns:a16="http://schemas.microsoft.com/office/drawing/2014/main" id="{227838D5-743E-82DC-A56F-7E25A66F2E66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5"/>
                      <a:srcRect l="76377" t="38739" b="35669"/>
                      <a:stretch/>
                    </p:blipFill>
                    <p:spPr>
                      <a:xfrm>
                        <a:off x="8529061" y="2825361"/>
                        <a:ext cx="1455198" cy="1114618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9" name="Picture 8" descr="A graph of a graph&#10;&#10;Description automatically generated with medium confidence">
                        <a:extLst>
                          <a:ext uri="{FF2B5EF4-FFF2-40B4-BE49-F238E27FC236}">
                            <a16:creationId xmlns:a16="http://schemas.microsoft.com/office/drawing/2014/main" id="{FE820D0C-D854-D2AC-29E3-E5F7B67041B8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6"/>
                      <a:srcRect l="87854" t="43899" b="40650"/>
                      <a:stretch/>
                    </p:blipFill>
                    <p:spPr>
                      <a:xfrm>
                        <a:off x="8576205" y="5158961"/>
                        <a:ext cx="720000" cy="647613"/>
                      </a:xfrm>
                      <a:prstGeom prst="rect">
                        <a:avLst/>
                      </a:prstGeom>
                    </p:spPr>
                  </p:pic>
                </p:grpSp>
                <p:sp>
                  <p:nvSpPr>
                    <p:cNvPr id="11" name="TextBox 10">
                      <a:extLst>
                        <a:ext uri="{FF2B5EF4-FFF2-40B4-BE49-F238E27FC236}">
                          <a16:creationId xmlns:a16="http://schemas.microsoft.com/office/drawing/2014/main" id="{8A73BB06-4B0C-D7C9-E7E2-EE1915154079}"/>
                        </a:ext>
                      </a:extLst>
                    </p:cNvPr>
                    <p:cNvSpPr txBox="1"/>
                    <p:nvPr/>
                  </p:nvSpPr>
                  <p:spPr>
                    <a:xfrm rot="16200000">
                      <a:off x="2349838" y="1935653"/>
                      <a:ext cx="2228687" cy="338554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j-lt"/>
                        </a:rPr>
                        <a:t>Mean temperature (C</a:t>
                      </a:r>
                      <a:r>
                        <a:rPr lang="en-AU" sz="160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highlight>
                            <a:srgbClr val="FFFFFF"/>
                          </a:highlight>
                          <a:latin typeface="+mj-lt"/>
                        </a:rPr>
                        <a:t> °)</a:t>
                      </a:r>
                      <a:endParaRPr 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j-lt"/>
                      </a:endParaRPr>
                    </a:p>
                  </p:txBody>
                </p:sp>
              </p:grpSp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A2857802-9018-066D-3345-E65F5ABF4005}"/>
                      </a:ext>
                    </a:extLst>
                  </p:cNvPr>
                  <p:cNvSpPr txBox="1"/>
                  <p:nvPr/>
                </p:nvSpPr>
                <p:spPr>
                  <a:xfrm>
                    <a:off x="5132868" y="5614834"/>
                    <a:ext cx="2416046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j-lt"/>
                      </a:rPr>
                      <a:t>Absolute latitude (degrees</a:t>
                    </a:r>
                    <a:r>
                      <a:rPr lang="en-AU" sz="160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highlight>
                          <a:srgbClr val="FFFFFF"/>
                        </a:highlight>
                        <a:latin typeface="+mj-lt"/>
                      </a:rPr>
                      <a:t>)</a:t>
                    </a:r>
                    <a:endParaRPr lang="en-US" sz="16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j-lt"/>
                    </a:endParaRPr>
                  </a:p>
                </p:txBody>
              </p:sp>
            </p:grpSp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253E8836-EF1F-43D4-4529-4697BAC397D6}"/>
                    </a:ext>
                  </a:extLst>
                </p:cNvPr>
                <p:cNvSpPr txBox="1"/>
                <p:nvPr/>
              </p:nvSpPr>
              <p:spPr>
                <a:xfrm>
                  <a:off x="3716956" y="240171"/>
                  <a:ext cx="300082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AU" sz="16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j-lt"/>
                    </a:rPr>
                    <a:t>A</a:t>
                  </a:r>
                  <a:endParaRPr lang="en-US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lt"/>
                  </a:endParaRPr>
                </a:p>
              </p:txBody>
            </p:sp>
          </p:grp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5123CC0-E549-20B4-3C97-5F9EAD1F1B0C}"/>
                  </a:ext>
                </a:extLst>
              </p:cNvPr>
              <p:cNvSpPr txBox="1"/>
              <p:nvPr/>
            </p:nvSpPr>
            <p:spPr>
              <a:xfrm>
                <a:off x="3721764" y="2505118"/>
                <a:ext cx="29527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AU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lt"/>
                  </a:rPr>
                  <a:t>B</a:t>
                </a:r>
                <a:endParaRPr 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endParaRPr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FB600C6-C54B-A969-EC07-64A80228FE10}"/>
                </a:ext>
              </a:extLst>
            </p:cNvPr>
            <p:cNvSpPr txBox="1"/>
            <p:nvPr/>
          </p:nvSpPr>
          <p:spPr>
            <a:xfrm>
              <a:off x="3721764" y="4831549"/>
              <a:ext cx="29527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C</a:t>
              </a:r>
              <a:endPara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057968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FD720B72-F44A-201B-7115-1EACC1CCCDE3}"/>
              </a:ext>
            </a:extLst>
          </p:cNvPr>
          <p:cNvGrpSpPr/>
          <p:nvPr/>
        </p:nvGrpSpPr>
        <p:grpSpPr>
          <a:xfrm>
            <a:off x="3390602" y="371133"/>
            <a:ext cx="6657452" cy="7192679"/>
            <a:chOff x="3390602" y="207582"/>
            <a:chExt cx="6657452" cy="7192679"/>
          </a:xfrm>
        </p:grpSpPr>
        <p:pic>
          <p:nvPicPr>
            <p:cNvPr id="10" name="Picture 9" descr="A graph of different colored bars&#10;&#10;Description automatically generated">
              <a:extLst>
                <a:ext uri="{FF2B5EF4-FFF2-40B4-BE49-F238E27FC236}">
                  <a16:creationId xmlns:a16="http://schemas.microsoft.com/office/drawing/2014/main" id="{DFAF9BCC-C31D-46B4-92A7-2326097237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2313" t="38674" r="-1664" b="35733"/>
            <a:stretch/>
          </p:blipFill>
          <p:spPr>
            <a:xfrm>
              <a:off x="8592856" y="934471"/>
              <a:ext cx="1117450" cy="1044892"/>
            </a:xfrm>
            <a:prstGeom prst="rect">
              <a:avLst/>
            </a:prstGeom>
          </p:spPr>
        </p:pic>
        <p:pic>
          <p:nvPicPr>
            <p:cNvPr id="11" name="Picture 10" descr="A graph of different colored bars&#10;&#10;Description automatically generated">
              <a:extLst>
                <a:ext uri="{FF2B5EF4-FFF2-40B4-BE49-F238E27FC236}">
                  <a16:creationId xmlns:a16="http://schemas.microsoft.com/office/drawing/2014/main" id="{C6400EA1-F6A8-408E-C10F-D08C4B51AC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6377" t="38739" b="35669"/>
            <a:stretch/>
          </p:blipFill>
          <p:spPr>
            <a:xfrm>
              <a:off x="8592856" y="3198345"/>
              <a:ext cx="1455198" cy="1114618"/>
            </a:xfrm>
            <a:prstGeom prst="rect">
              <a:avLst/>
            </a:prstGeom>
          </p:spPr>
        </p:pic>
        <p:pic>
          <p:nvPicPr>
            <p:cNvPr id="12" name="Picture 11" descr="A graph of a graph&#10;&#10;Description automatically generated with medium confidence">
              <a:extLst>
                <a:ext uri="{FF2B5EF4-FFF2-40B4-BE49-F238E27FC236}">
                  <a16:creationId xmlns:a16="http://schemas.microsoft.com/office/drawing/2014/main" id="{FB569C87-D55A-3981-EFB4-1B4FCFE7ADF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87854" t="43899" b="40650"/>
            <a:stretch/>
          </p:blipFill>
          <p:spPr>
            <a:xfrm>
              <a:off x="8640000" y="5531945"/>
              <a:ext cx="720000" cy="647613"/>
            </a:xfrm>
            <a:prstGeom prst="rect">
              <a:avLst/>
            </a:prstGeom>
          </p:spPr>
        </p:pic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B5779DB0-24DF-9F86-CAE1-8FFAA7F1E733}"/>
                </a:ext>
              </a:extLst>
            </p:cNvPr>
            <p:cNvGrpSpPr/>
            <p:nvPr/>
          </p:nvGrpSpPr>
          <p:grpSpPr>
            <a:xfrm>
              <a:off x="3390602" y="207582"/>
              <a:ext cx="5202254" cy="7192679"/>
              <a:chOff x="3390602" y="207582"/>
              <a:chExt cx="5202254" cy="7192679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C816653-07A5-8739-A328-D741266D84F7}"/>
                  </a:ext>
                </a:extLst>
              </p:cNvPr>
              <p:cNvSpPr txBox="1"/>
              <p:nvPr/>
            </p:nvSpPr>
            <p:spPr>
              <a:xfrm rot="16200000">
                <a:off x="2042380" y="3382526"/>
                <a:ext cx="303499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lt"/>
                  </a:rPr>
                  <a:t>Standard deviation among site(C</a:t>
                </a:r>
                <a:r>
                  <a:rPr lang="en-AU" sz="1600" i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highlight>
                      <a:srgbClr val="FFFFFF"/>
                    </a:highlight>
                    <a:latin typeface="+mj-lt"/>
                  </a:rPr>
                  <a:t> °)</a:t>
                </a:r>
                <a:endParaRPr 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1E8466A-0EEC-A1E6-57DE-D05AAB3E24CD}"/>
                  </a:ext>
                </a:extLst>
              </p:cNvPr>
              <p:cNvSpPr txBox="1"/>
              <p:nvPr/>
            </p:nvSpPr>
            <p:spPr>
              <a:xfrm>
                <a:off x="5228561" y="7061707"/>
                <a:ext cx="241604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lt"/>
                  </a:rPr>
                  <a:t>Absolute latitude (degrees</a:t>
                </a:r>
                <a:r>
                  <a:rPr lang="en-AU" sz="1600" i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highlight>
                      <a:srgbClr val="FFFFFF"/>
                    </a:highlight>
                    <a:latin typeface="+mj-lt"/>
                  </a:rPr>
                  <a:t>)</a:t>
                </a:r>
                <a:endParaRPr 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endParaRPr>
              </a:p>
            </p:txBody>
          </p: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A6F47CA3-5EBA-AD61-9E82-CF6230438FAC}"/>
                  </a:ext>
                </a:extLst>
              </p:cNvPr>
              <p:cNvGrpSpPr/>
              <p:nvPr/>
            </p:nvGrpSpPr>
            <p:grpSpPr>
              <a:xfrm>
                <a:off x="3721764" y="207582"/>
                <a:ext cx="4871092" cy="6854125"/>
                <a:chOff x="3721764" y="207582"/>
                <a:chExt cx="4871092" cy="6854125"/>
              </a:xfrm>
            </p:grpSpPr>
            <p:pic>
              <p:nvPicPr>
                <p:cNvPr id="9" name="Picture 8" descr="A graph of different colored lines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8A540D82-D225-9326-E9A7-053C13F346A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b="1793"/>
                <a:stretch/>
              </p:blipFill>
              <p:spPr>
                <a:xfrm>
                  <a:off x="3726734" y="326654"/>
                  <a:ext cx="4866122" cy="6735053"/>
                </a:xfrm>
                <a:prstGeom prst="rect">
                  <a:avLst/>
                </a:prstGeom>
              </p:spPr>
            </p:pic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4D84CBA0-C27B-310B-5ADB-B7AE238E0009}"/>
                    </a:ext>
                  </a:extLst>
                </p:cNvPr>
                <p:cNvSpPr txBox="1"/>
                <p:nvPr/>
              </p:nvSpPr>
              <p:spPr>
                <a:xfrm>
                  <a:off x="3724343" y="207582"/>
                  <a:ext cx="300082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AU" sz="16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j-lt"/>
                    </a:rPr>
                    <a:t>A</a:t>
                  </a:r>
                  <a:endParaRPr lang="en-US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lt"/>
                  </a:endParaRPr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7A4F7B0E-9424-7433-B19D-A83270F5446E}"/>
                    </a:ext>
                  </a:extLst>
                </p:cNvPr>
                <p:cNvSpPr txBox="1"/>
                <p:nvPr/>
              </p:nvSpPr>
              <p:spPr>
                <a:xfrm>
                  <a:off x="3721764" y="2476892"/>
                  <a:ext cx="295274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AU" sz="16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j-lt"/>
                    </a:rPr>
                    <a:t>B</a:t>
                  </a:r>
                  <a:endParaRPr lang="en-US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lt"/>
                  </a:endParaRPr>
                </a:p>
              </p:txBody>
            </p:sp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6468BEF6-F85A-7EC1-43B2-D8E4E21045FC}"/>
                    </a:ext>
                  </a:extLst>
                </p:cNvPr>
                <p:cNvSpPr txBox="1"/>
                <p:nvPr/>
              </p:nvSpPr>
              <p:spPr>
                <a:xfrm>
                  <a:off x="3721764" y="4761590"/>
                  <a:ext cx="295274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AU" sz="16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j-lt"/>
                    </a:rPr>
                    <a:t>C</a:t>
                  </a:r>
                  <a:endParaRPr lang="en-US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lt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6663764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9A50B515-C3E5-0F8C-A44E-758B3646377A}"/>
              </a:ext>
            </a:extLst>
          </p:cNvPr>
          <p:cNvGrpSpPr/>
          <p:nvPr/>
        </p:nvGrpSpPr>
        <p:grpSpPr>
          <a:xfrm>
            <a:off x="1502233" y="140027"/>
            <a:ext cx="8024309" cy="5979354"/>
            <a:chOff x="1514590" y="127768"/>
            <a:chExt cx="8024309" cy="5979354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75B7A00A-F075-DE3F-0DEF-B77E79787811}"/>
                </a:ext>
              </a:extLst>
            </p:cNvPr>
            <p:cNvGrpSpPr/>
            <p:nvPr/>
          </p:nvGrpSpPr>
          <p:grpSpPr>
            <a:xfrm>
              <a:off x="2211856" y="127768"/>
              <a:ext cx="7327043" cy="5979354"/>
              <a:chOff x="2211857" y="0"/>
              <a:chExt cx="7327043" cy="5979354"/>
            </a:xfrm>
          </p:grpSpPr>
          <p:pic>
            <p:nvPicPr>
              <p:cNvPr id="7" name="Picture 6" descr="A graph with red dots&#10;&#10;Description automatically generated">
                <a:extLst>
                  <a:ext uri="{FF2B5EF4-FFF2-40B4-BE49-F238E27FC236}">
                    <a16:creationId xmlns:a16="http://schemas.microsoft.com/office/drawing/2014/main" id="{5C5D3D79-BD61-C8E2-0A2D-94B2889E250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5730" b="7137"/>
              <a:stretch/>
            </p:blipFill>
            <p:spPr>
              <a:xfrm>
                <a:off x="2211860" y="0"/>
                <a:ext cx="7327040" cy="3583459"/>
              </a:xfrm>
              <a:prstGeom prst="rect">
                <a:avLst/>
              </a:prstGeom>
            </p:spPr>
          </p:pic>
          <p:pic>
            <p:nvPicPr>
              <p:cNvPr id="9" name="Picture 8" descr="A graph with blue dots&#10;&#10;Description automatically generated">
                <a:extLst>
                  <a:ext uri="{FF2B5EF4-FFF2-40B4-BE49-F238E27FC236}">
                    <a16:creationId xmlns:a16="http://schemas.microsoft.com/office/drawing/2014/main" id="{DC140A94-72C3-EBEB-ADEF-5F009EEE5DA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5573" t="18873"/>
              <a:stretch/>
            </p:blipFill>
            <p:spPr>
              <a:xfrm>
                <a:off x="2211857" y="2984865"/>
                <a:ext cx="7327043" cy="2994489"/>
              </a:xfrm>
              <a:prstGeom prst="rect">
                <a:avLst/>
              </a:prstGeom>
            </p:spPr>
          </p:pic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7EFF9A5-1BC7-7A55-78A7-FA3DD52209FD}"/>
                </a:ext>
              </a:extLst>
            </p:cNvPr>
            <p:cNvSpPr txBox="1"/>
            <p:nvPr/>
          </p:nvSpPr>
          <p:spPr>
            <a:xfrm rot="18771634">
              <a:off x="1274813" y="1627109"/>
              <a:ext cx="106433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Incubation</a:t>
              </a:r>
            </a:p>
            <a:p>
              <a:r>
                <a:rPr lang="en-AU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duration</a:t>
              </a:r>
              <a:endPara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FCFBCC3-155D-5DBC-A5A3-82288F37A8DB}"/>
                </a:ext>
              </a:extLst>
            </p:cNvPr>
            <p:cNvSpPr txBox="1"/>
            <p:nvPr/>
          </p:nvSpPr>
          <p:spPr>
            <a:xfrm rot="18807180">
              <a:off x="1396962" y="4534445"/>
              <a:ext cx="82003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Survival</a:t>
              </a:r>
              <a:endPara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953654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D3835C29-8A55-0788-C90B-237D0E153ADE}"/>
              </a:ext>
            </a:extLst>
          </p:cNvPr>
          <p:cNvGrpSpPr/>
          <p:nvPr/>
        </p:nvGrpSpPr>
        <p:grpSpPr>
          <a:xfrm>
            <a:off x="2735370" y="0"/>
            <a:ext cx="6172983" cy="6935471"/>
            <a:chOff x="2861751" y="0"/>
            <a:chExt cx="6172983" cy="6935471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0F0C8EC2-807D-8667-F8D7-41C3A4083E66}"/>
                </a:ext>
              </a:extLst>
            </p:cNvPr>
            <p:cNvGrpSpPr/>
            <p:nvPr/>
          </p:nvGrpSpPr>
          <p:grpSpPr>
            <a:xfrm>
              <a:off x="2945719" y="0"/>
              <a:ext cx="6089015" cy="6935471"/>
              <a:chOff x="2945719" y="0"/>
              <a:chExt cx="6089015" cy="6935471"/>
            </a:xfrm>
          </p:grpSpPr>
          <p:pic>
            <p:nvPicPr>
              <p:cNvPr id="3" name="Picture 2" descr="A map of the world&#10;&#10;Description automatically generated">
                <a:extLst>
                  <a:ext uri="{FF2B5EF4-FFF2-40B4-BE49-F238E27FC236}">
                    <a16:creationId xmlns:a16="http://schemas.microsoft.com/office/drawing/2014/main" id="{DAB546CA-86D0-5DA2-5476-5593B2D89C8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3073" b="13238"/>
              <a:stretch/>
            </p:blipFill>
            <p:spPr bwMode="auto">
              <a:xfrm>
                <a:off x="2945719" y="0"/>
                <a:ext cx="6010275" cy="2352040"/>
              </a:xfrm>
              <a:prstGeom prst="rect">
                <a:avLst/>
              </a:prstGeom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  <p:pic>
            <p:nvPicPr>
              <p:cNvPr id="4" name="Picture 3" descr="A map of the world&#10;&#10;Description automatically generated">
                <a:extLst>
                  <a:ext uri="{FF2B5EF4-FFF2-40B4-BE49-F238E27FC236}">
                    <a16:creationId xmlns:a16="http://schemas.microsoft.com/office/drawing/2014/main" id="{F84BDC9B-CA14-F7DE-F248-CBD2665568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45719" y="2243773"/>
                <a:ext cx="6089015" cy="2333625"/>
              </a:xfrm>
              <a:prstGeom prst="rect">
                <a:avLst/>
              </a:prstGeom>
            </p:spPr>
          </p:pic>
          <p:pic>
            <p:nvPicPr>
              <p:cNvPr id="5" name="Picture 4" descr="A map of the world&#10;&#10;Description automatically generated">
                <a:extLst>
                  <a:ext uri="{FF2B5EF4-FFF2-40B4-BE49-F238E27FC236}">
                    <a16:creationId xmlns:a16="http://schemas.microsoft.com/office/drawing/2014/main" id="{80FF9507-485F-A9FB-E163-51FFF9EABF8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8734" b="8292"/>
              <a:stretch/>
            </p:blipFill>
            <p:spPr bwMode="auto">
              <a:xfrm>
                <a:off x="2945719" y="4505961"/>
                <a:ext cx="6062345" cy="2429510"/>
              </a:xfrm>
              <a:prstGeom prst="rect">
                <a:avLst/>
              </a:prstGeom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24EBF8-6681-26E0-5543-C70D6E9D4328}"/>
                </a:ext>
              </a:extLst>
            </p:cNvPr>
            <p:cNvSpPr txBox="1"/>
            <p:nvPr/>
          </p:nvSpPr>
          <p:spPr>
            <a:xfrm>
              <a:off x="2866979" y="0"/>
              <a:ext cx="30008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A</a:t>
              </a:r>
              <a:endPara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0A62E72-FF63-A57C-0180-C735DF8DD911}"/>
                </a:ext>
              </a:extLst>
            </p:cNvPr>
            <p:cNvSpPr txBox="1"/>
            <p:nvPr/>
          </p:nvSpPr>
          <p:spPr>
            <a:xfrm>
              <a:off x="2861751" y="2243773"/>
              <a:ext cx="29527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B</a:t>
              </a:r>
              <a:endPara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8EC7A13-E213-F9F5-25E6-DF03C6EF76F1}"/>
                </a:ext>
              </a:extLst>
            </p:cNvPr>
            <p:cNvSpPr txBox="1"/>
            <p:nvPr/>
          </p:nvSpPr>
          <p:spPr>
            <a:xfrm>
              <a:off x="2861751" y="4487546"/>
              <a:ext cx="29527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C</a:t>
              </a:r>
              <a:endPara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856928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map of the world&#10;&#10;Description automatically generated">
            <a:extLst>
              <a:ext uri="{FF2B5EF4-FFF2-40B4-BE49-F238E27FC236}">
                <a16:creationId xmlns:a16="http://schemas.microsoft.com/office/drawing/2014/main" id="{571BBBD4-CC45-11FE-B580-4EDDA9BA1EB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294" t="26687" r="3073" b="27057"/>
          <a:stretch/>
        </p:blipFill>
        <p:spPr>
          <a:xfrm>
            <a:off x="3166533" y="1179688"/>
            <a:ext cx="6908800" cy="3172179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7039367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78AAB077-8EE9-8016-3511-7B3323858635}"/>
              </a:ext>
            </a:extLst>
          </p:cNvPr>
          <p:cNvGrpSpPr/>
          <p:nvPr/>
        </p:nvGrpSpPr>
        <p:grpSpPr>
          <a:xfrm>
            <a:off x="2109199" y="345989"/>
            <a:ext cx="8495415" cy="5943600"/>
            <a:chOff x="2109199" y="345989"/>
            <a:chExt cx="8495415" cy="5943600"/>
          </a:xfrm>
        </p:grpSpPr>
        <p:pic>
          <p:nvPicPr>
            <p:cNvPr id="5" name="Picture 4" descr="A graph of a number of people&#10;&#10;Description automatically generated with medium confidence">
              <a:extLst>
                <a:ext uri="{FF2B5EF4-FFF2-40B4-BE49-F238E27FC236}">
                  <a16:creationId xmlns:a16="http://schemas.microsoft.com/office/drawing/2014/main" id="{7D7DA0FD-C214-26C1-9EE6-6CE36DF4DE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09199" y="345989"/>
              <a:ext cx="8495415" cy="5943600"/>
            </a:xfrm>
            <a:prstGeom prst="rect">
              <a:avLst/>
            </a:prstGeom>
          </p:spPr>
        </p:pic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80A497E7-A60B-5B65-70A8-270B002CC47D}"/>
                </a:ext>
              </a:extLst>
            </p:cNvPr>
            <p:cNvCxnSpPr/>
            <p:nvPr/>
          </p:nvCxnSpPr>
          <p:spPr>
            <a:xfrm>
              <a:off x="5807676" y="4169113"/>
              <a:ext cx="0" cy="53134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B4439F38-2AEE-AD5E-9632-8BCB418EFBA9}"/>
                </a:ext>
              </a:extLst>
            </p:cNvPr>
            <p:cNvCxnSpPr/>
            <p:nvPr/>
          </p:nvCxnSpPr>
          <p:spPr>
            <a:xfrm>
              <a:off x="6555499" y="2726629"/>
              <a:ext cx="0" cy="53134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8B652CA-0DEC-768F-862C-A2524A29177B}"/>
                </a:ext>
              </a:extLst>
            </p:cNvPr>
            <p:cNvSpPr txBox="1"/>
            <p:nvPr/>
          </p:nvSpPr>
          <p:spPr>
            <a:xfrm>
              <a:off x="5641147" y="3799781"/>
              <a:ext cx="3330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AAE6235-9662-4CE0-04AA-ECD40425578F}"/>
                </a:ext>
              </a:extLst>
            </p:cNvPr>
            <p:cNvSpPr txBox="1"/>
            <p:nvPr/>
          </p:nvSpPr>
          <p:spPr>
            <a:xfrm>
              <a:off x="6405494" y="2357297"/>
              <a:ext cx="3000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477391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group of colorful pie charts&#10;&#10;Description automatically generated">
            <a:extLst>
              <a:ext uri="{FF2B5EF4-FFF2-40B4-BE49-F238E27FC236}">
                <a16:creationId xmlns:a16="http://schemas.microsoft.com/office/drawing/2014/main" id="{3331A445-A8E8-7653-DCC5-01E15A1977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053" y="377099"/>
            <a:ext cx="9186552" cy="6043783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6C24057E-C1F8-76CD-4572-A603206FE78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396202" y="1828799"/>
            <a:ext cx="1505270" cy="13095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 descr="A group of colorful pie charts&#10;&#10;Description automatically generated">
            <a:extLst>
              <a:ext uri="{FF2B5EF4-FFF2-40B4-BE49-F238E27FC236}">
                <a16:creationId xmlns:a16="http://schemas.microsoft.com/office/drawing/2014/main" id="{E95B2C2C-958F-0A5B-60C5-D5F9D439489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1710" t="10867" r="16553" b="52322"/>
          <a:stretch/>
        </p:blipFill>
        <p:spPr>
          <a:xfrm>
            <a:off x="6085233" y="-543989"/>
            <a:ext cx="3745499" cy="4172924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02A3E605-E65E-C8A2-7B55-80DDFB2F90C8}"/>
              </a:ext>
            </a:extLst>
          </p:cNvPr>
          <p:cNvGrpSpPr/>
          <p:nvPr/>
        </p:nvGrpSpPr>
        <p:grpSpPr>
          <a:xfrm>
            <a:off x="1060302" y="437118"/>
            <a:ext cx="7682538" cy="4359307"/>
            <a:chOff x="1060302" y="437118"/>
            <a:chExt cx="7682538" cy="435930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780388D-3C7B-CAA5-1B66-DA404F872C53}"/>
                </a:ext>
              </a:extLst>
            </p:cNvPr>
            <p:cNvSpPr txBox="1"/>
            <p:nvPr/>
          </p:nvSpPr>
          <p:spPr>
            <a:xfrm>
              <a:off x="3028798" y="437118"/>
              <a:ext cx="174900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A.  Ectotherms</a:t>
              </a:r>
              <a:endPara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B00A281-5C65-8AC9-E7EC-18A62132ED8B}"/>
                </a:ext>
              </a:extLst>
            </p:cNvPr>
            <p:cNvSpPr txBox="1"/>
            <p:nvPr/>
          </p:nvSpPr>
          <p:spPr>
            <a:xfrm>
              <a:off x="1060302" y="4150094"/>
              <a:ext cx="15796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B.  Arthropods</a:t>
              </a: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4C318E7-8AC1-759E-D282-80069D4033D1}"/>
                </a:ext>
              </a:extLst>
            </p:cNvPr>
            <p:cNvSpPr txBox="1"/>
            <p:nvPr/>
          </p:nvSpPr>
          <p:spPr>
            <a:xfrm>
              <a:off x="3770642" y="4150094"/>
              <a:ext cx="341562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C.    Lizards, snakes and </a:t>
              </a:r>
            </a:p>
            <a:p>
              <a:r>
                <a:rPr lang="en-AU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        freshwater turtles</a:t>
              </a: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14EB73A-B4A1-194C-A633-C97F60FA1B2C}"/>
                </a:ext>
              </a:extLst>
            </p:cNvPr>
            <p:cNvSpPr txBox="1"/>
            <p:nvPr/>
          </p:nvSpPr>
          <p:spPr>
            <a:xfrm>
              <a:off x="7186265" y="4180691"/>
              <a:ext cx="15434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D.  Sea Turtles</a:t>
              </a: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95A44FF-15F0-12CE-B2EF-A2A0AAE035F0}"/>
                </a:ext>
              </a:extLst>
            </p:cNvPr>
            <p:cNvSpPr txBox="1"/>
            <p:nvPr/>
          </p:nvSpPr>
          <p:spPr>
            <a:xfrm>
              <a:off x="6639837" y="964535"/>
              <a:ext cx="2103003" cy="46487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AU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Topics</a:t>
              </a: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897597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20A8FB8-4FFE-7C0D-6696-A9572E3E1136}"/>
              </a:ext>
            </a:extLst>
          </p:cNvPr>
          <p:cNvGrpSpPr/>
          <p:nvPr/>
        </p:nvGrpSpPr>
        <p:grpSpPr>
          <a:xfrm>
            <a:off x="1242089" y="-171905"/>
            <a:ext cx="9707821" cy="6386725"/>
            <a:chOff x="1242089" y="-171905"/>
            <a:chExt cx="9707821" cy="6386725"/>
          </a:xfrm>
        </p:grpSpPr>
        <p:pic>
          <p:nvPicPr>
            <p:cNvPr id="3" name="Picture 2" descr="A diagram of a pie chart&#10;&#10;Description automatically generated">
              <a:extLst>
                <a:ext uri="{FF2B5EF4-FFF2-40B4-BE49-F238E27FC236}">
                  <a16:creationId xmlns:a16="http://schemas.microsoft.com/office/drawing/2014/main" id="{11C57E2F-2324-04D7-81DC-09383FA561E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42089" y="-171905"/>
              <a:ext cx="9707821" cy="6386725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4C48E43-BA00-5EEF-52B3-C880082AB6D6}"/>
                </a:ext>
              </a:extLst>
            </p:cNvPr>
            <p:cNvSpPr txBox="1"/>
            <p:nvPr/>
          </p:nvSpPr>
          <p:spPr>
            <a:xfrm>
              <a:off x="3057408" y="212073"/>
              <a:ext cx="174900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A.  Ectotherms</a:t>
              </a:r>
              <a:endPara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03E0A8F-06D6-7EA6-4FE2-881EDAFA50E8}"/>
                </a:ext>
              </a:extLst>
            </p:cNvPr>
            <p:cNvSpPr txBox="1"/>
            <p:nvPr/>
          </p:nvSpPr>
          <p:spPr>
            <a:xfrm>
              <a:off x="1242089" y="3759142"/>
              <a:ext cx="15796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B.  Arthropods</a:t>
              </a: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2D0EB52-BF26-6FC9-D11F-C5A47D5B2110}"/>
                </a:ext>
              </a:extLst>
            </p:cNvPr>
            <p:cNvSpPr txBox="1"/>
            <p:nvPr/>
          </p:nvSpPr>
          <p:spPr>
            <a:xfrm>
              <a:off x="4109218" y="3759142"/>
              <a:ext cx="341562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C.    Lizards, snakes and </a:t>
              </a:r>
            </a:p>
            <a:p>
              <a:r>
                <a:rPr lang="en-AU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        freshwater turtles</a:t>
              </a: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323B589-B8F2-0629-E01B-3423F0C2FF73}"/>
                </a:ext>
              </a:extLst>
            </p:cNvPr>
            <p:cNvSpPr txBox="1"/>
            <p:nvPr/>
          </p:nvSpPr>
          <p:spPr>
            <a:xfrm>
              <a:off x="7825069" y="3759142"/>
              <a:ext cx="15434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D.  Sea Turtles</a:t>
              </a: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204C859D-FEFC-691A-FD28-280175A2CD9F}"/>
              </a:ext>
            </a:extLst>
          </p:cNvPr>
          <p:cNvSpPr txBox="1"/>
          <p:nvPr/>
        </p:nvSpPr>
        <p:spPr>
          <a:xfrm>
            <a:off x="7524841" y="1328747"/>
            <a:ext cx="2103003" cy="46487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AU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Group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116615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5179A637-CE7F-ED3C-80C7-CE3E1C692E72}"/>
              </a:ext>
            </a:extLst>
          </p:cNvPr>
          <p:cNvGrpSpPr/>
          <p:nvPr/>
        </p:nvGrpSpPr>
        <p:grpSpPr>
          <a:xfrm>
            <a:off x="1761489" y="1614170"/>
            <a:ext cx="10139534" cy="3592830"/>
            <a:chOff x="1761489" y="1614170"/>
            <a:chExt cx="10139534" cy="3592830"/>
          </a:xfrm>
        </p:grpSpPr>
        <p:pic>
          <p:nvPicPr>
            <p:cNvPr id="2" name="Picture 1" descr="A diagram of a pie chart&#10;&#10;Description automatically generated">
              <a:extLst>
                <a:ext uri="{FF2B5EF4-FFF2-40B4-BE49-F238E27FC236}">
                  <a16:creationId xmlns:a16="http://schemas.microsoft.com/office/drawing/2014/main" id="{A6377399-1297-5D99-DB96-069D3E0D83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61489" y="1614170"/>
              <a:ext cx="8227949" cy="3592830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567E948-7190-49B3-7EDB-26148F92DE3B}"/>
                </a:ext>
              </a:extLst>
            </p:cNvPr>
            <p:cNvSpPr txBox="1"/>
            <p:nvPr/>
          </p:nvSpPr>
          <p:spPr>
            <a:xfrm>
              <a:off x="8485400" y="2763400"/>
              <a:ext cx="3415623" cy="16619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AU" sz="17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Turtle</a:t>
              </a:r>
            </a:p>
            <a:p>
              <a:r>
                <a:rPr lang="en-AU" sz="17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Arthropod</a:t>
              </a:r>
            </a:p>
            <a:p>
              <a:r>
                <a:rPr lang="en-AU" sz="17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Lizard/snake</a:t>
              </a:r>
            </a:p>
            <a:p>
              <a:r>
                <a:rPr lang="en-AU" sz="17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Crocodilian</a:t>
              </a:r>
            </a:p>
            <a:p>
              <a:r>
                <a:rPr lang="en-AU" sz="17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Fish</a:t>
              </a:r>
            </a:p>
            <a:p>
              <a:r>
                <a:rPr lang="en-AU" sz="17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Amphibian</a:t>
              </a:r>
              <a:endParaRPr lang="en-US" sz="17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2B97247-E4E1-3261-6917-40DB0D2BFF3D}"/>
                </a:ext>
              </a:extLst>
            </p:cNvPr>
            <p:cNvSpPr txBox="1"/>
            <p:nvPr/>
          </p:nvSpPr>
          <p:spPr>
            <a:xfrm>
              <a:off x="8115300" y="2440234"/>
              <a:ext cx="17399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Group</a:t>
              </a:r>
            </a:p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7079793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9326</TotalTime>
  <Words>87</Words>
  <Application>Microsoft Macintosh PowerPoint</Application>
  <PresentationFormat>Widescreen</PresentationFormat>
  <Paragraphs>39</Paragraphs>
  <Slides>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Rebecca Raynal</dc:creator>
  <cp:lastModifiedBy>Rebecca Raynal</cp:lastModifiedBy>
  <cp:revision>9</cp:revision>
  <dcterms:created xsi:type="dcterms:W3CDTF">2023-09-28T00:08:13Z</dcterms:created>
  <dcterms:modified xsi:type="dcterms:W3CDTF">2024-12-09T03:48:02Z</dcterms:modified>
</cp:coreProperties>
</file>